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98" r:id="rId4"/>
    <p:sldId id="355" r:id="rId5"/>
    <p:sldId id="357" r:id="rId6"/>
    <p:sldId id="354" r:id="rId7"/>
    <p:sldId id="356" r:id="rId8"/>
    <p:sldId id="257" r:id="rId9"/>
    <p:sldId id="258" r:id="rId10"/>
    <p:sldId id="259" r:id="rId11"/>
    <p:sldId id="260" r:id="rId12"/>
    <p:sldId id="349" r:id="rId13"/>
    <p:sldId id="350" r:id="rId14"/>
    <p:sldId id="261" r:id="rId15"/>
    <p:sldId id="317" r:id="rId16"/>
    <p:sldId id="358" r:id="rId17"/>
    <p:sldId id="359" r:id="rId18"/>
    <p:sldId id="297" r:id="rId19"/>
    <p:sldId id="352" r:id="rId20"/>
    <p:sldId id="796" r:id="rId21"/>
    <p:sldId id="826" r:id="rId22"/>
    <p:sldId id="827" r:id="rId23"/>
    <p:sldId id="828" r:id="rId24"/>
    <p:sldId id="797" r:id="rId25"/>
    <p:sldId id="940" r:id="rId26"/>
    <p:sldId id="928" r:id="rId27"/>
    <p:sldId id="941" r:id="rId28"/>
    <p:sldId id="94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5B8EA-4A4E-7443-B9F0-31728D6E90B7}" v="38" dt="2025-01-30T23:36:44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0"/>
    <p:restoredTop sz="94694"/>
  </p:normalViewPr>
  <p:slideViewPr>
    <p:cSldViewPr snapToGrid="0">
      <p:cViewPr>
        <p:scale>
          <a:sx n="74" d="100"/>
          <a:sy n="74" d="100"/>
        </p:scale>
        <p:origin x="106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3:28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9181 5489 8228,'-6'5'0,"0"5"5067,-5 8-5067,2 14 0,-4 14 2243,8 9-2243,5 0 0,15-28 0,8-5 0,1-9 0,6-7 0,13-7 0,8-8 0,-3-2 0,5-5 0,-1-3 0,-16 5 0,1 0 0,-6 1 0,10-8 0</inkml:trace>
  <inkml:trace contextRef="#ctx0" brushRef="#br0" timeOffset="253">9307 5765 8191,'15'-33'0,"8"6"0,6-4 321,0 4 0,2-2 0,3 0-321,-2 2 0,1-1 0,2 0 0,1 1 0,3-1 0,2 2 0,0 0 0,0 0 0,0 1 0,0 0 0,0 1 0,1 1 0,1 2 0,1 1 0,-1 1 0,1 1 0,8-1 0,-1 2 0,-1 1 0,-5 1 0,-2 1 0,-1 1 0,12 1 0,-4 1 599,-16 5 1,-4 0 0,7-4 0,-23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4F68D-D520-9F48-8697-79CD3BA0FD40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351F5-5D92-A048-A686-938D2D2FC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01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387-751F-AF66-366C-FC13C0905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D24A0-4294-09D9-6FBC-79F5A69BF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996C-0C19-CB0B-6297-5F6E34D5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B49D8-7902-2BD5-55C1-850AD7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E89A-65FA-9C18-C542-685F2E9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5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7A16-1E94-5E61-96A3-12C0D53E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867F1-2ABC-37AE-1507-35DE8EDC7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5CB71-B4F0-5AFE-D7F1-DAF79832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43F48-0112-3A62-3D13-9A198C3A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F5FC-C0F7-BB80-969D-9FFDECAF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69174-5E99-057F-3E33-06B972044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581C1-9D5B-9272-D3DD-C2D6E6ECC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31F00-72B4-63BA-7DA8-B45029E4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7191-F15C-B088-19DE-2FCCC462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FE31-E6B2-DD20-865D-D8657B50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1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3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3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27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0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F857-6C31-92FF-140C-6C65F8FA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B59B-DC4F-B6F2-8EF2-06F35893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08FB9-89DB-8794-904B-EC6DF64C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383B-6D00-FDA7-5A63-46F71390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8749-E4A8-1D09-76F3-EE9E8181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4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2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37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7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6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50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392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B60-E8EF-D98D-E197-4DA165CF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E3D-773D-1333-7605-CF2D39F30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6699-C3F0-9D1E-8F29-90317599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CB6DA-41F1-CC86-FE5C-AE4D2454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4C5FD-D0EB-0B7A-FE6C-E4F71F79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7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63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872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9C15-6BCA-7CA0-5216-2CC6915A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871F8-07C2-06A4-5036-2E26D8F91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188DE-B249-1463-FD32-F3EB33CA1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D8FEF-1BBD-773D-32B7-57EBB6F8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49693-B8F8-F91B-4380-9C56E7D2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93E1F-2566-C364-8D2E-D5494831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41F1-5379-6970-85CC-54B766DE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D462F-C60C-89CA-F7C3-ADC3094F4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0DA81-9F97-4AEC-9FD4-54AF75D3D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B069E-C6B4-54C4-FB18-6FCE42159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A60DE-B47C-2473-C872-DC786DB92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D2B51-EF3C-30E7-ED17-62FC76B7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B5DDA-C4A7-DEC0-542B-0CD6E026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623FF-A14A-596F-C458-2D3DE9CE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4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74FD-0445-1E56-F487-BD74A8C5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D9AB6-AE29-C288-A387-02543C24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D734B-E9FC-3DE4-613C-3A7CAA99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8DEE2-77F7-126A-008F-CB851431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CBA36-3C02-198C-CDD1-29BD3763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82C26-7DF6-5BFD-88F3-22E58AD88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5AA11-E103-2F59-8546-B153A9CC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1800-5376-17A5-2818-9085CD2A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387E-C0C7-5DA5-C32A-71A1A00A1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71312-BB9C-D813-6DE1-1C956356B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014E7-E750-011B-B021-ADC73C28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0E8CF-02D6-92D0-1E7B-31B8CA13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84103-477C-531C-AFD8-2A8D8BE2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0DE4-61A9-AC93-2B02-9A6DA12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0B8A9-58C8-4C84-8525-DEA2E2B35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66186-D027-554C-E72D-35EBADF38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72740-8496-AF18-C656-17A3D2E8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AD34B-CFBC-AFDE-204D-94605756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EF341-CE77-B73F-AB9E-F534B300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9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3C75F-4CC0-B4BC-117F-DE299C17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33D14-BA86-C838-BE92-6D46B5F0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D4F47-294F-8125-4D51-0A09F2D3E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744F0-BAEC-186B-8863-281B3CC72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CAEFB-1113-7077-4E0A-14328D76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0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17F61-A730-6F47-8610-5161A7489634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C883A-BA46-8640-B508-FB69E7E51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A5A-67D6-33EE-57A5-7CEBFAC5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visualizations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4026-4DF1-4E34-D57D-5B891CDB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8365" cy="4351338"/>
          </a:xfrm>
        </p:spPr>
        <p:txBody>
          <a:bodyPr/>
          <a:lstStyle/>
          <a:p>
            <a:r>
              <a:rPr lang="en-US" dirty="0"/>
              <a:t>Visualization uses perception to free up cognition</a:t>
            </a:r>
          </a:p>
          <a:p>
            <a:pPr lvl="1"/>
            <a:r>
              <a:rPr lang="en-US" dirty="0"/>
              <a:t>Trends, gaps, outliers, clusters</a:t>
            </a:r>
          </a:p>
          <a:p>
            <a:pPr lvl="1"/>
            <a:r>
              <a:rPr lang="en-US" dirty="0"/>
              <a:t>Confirm, explore, present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37E49-867E-A734-C93D-489269B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80" y="1487488"/>
            <a:ext cx="6873720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E4E67-6B97-9A1A-C05F-CDE7B04F82F1}"/>
              </a:ext>
            </a:extLst>
          </p:cNvPr>
          <p:cNvSpPr txBox="1"/>
          <p:nvPr/>
        </p:nvSpPr>
        <p:spPr>
          <a:xfrm>
            <a:off x="159025" y="6402387"/>
            <a:ext cx="761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www.research.autodesk.com</a:t>
            </a:r>
            <a:r>
              <a:rPr lang="en-US" dirty="0"/>
              <a:t>/publications/same-stats-different-graphs/</a:t>
            </a:r>
          </a:p>
        </p:txBody>
      </p:sp>
    </p:spTree>
    <p:extLst>
      <p:ext uri="{BB962C8B-B14F-4D97-AF65-F5344CB8AC3E}">
        <p14:creationId xmlns:p14="http://schemas.microsoft.com/office/powerpoint/2010/main" val="242371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4F56-F99A-F3BC-0713-EA854CD3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69CA9D35-C959-C782-1B9D-EBAB6722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0" y="1825625"/>
            <a:ext cx="7835399" cy="4351338"/>
          </a:xfrm>
        </p:spPr>
      </p:pic>
    </p:spTree>
    <p:extLst>
      <p:ext uri="{BB962C8B-B14F-4D97-AF65-F5344CB8AC3E}">
        <p14:creationId xmlns:p14="http://schemas.microsoft.com/office/powerpoint/2010/main" val="252373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9275-A1FF-9315-7DBF-D64951A91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3742A7A5-5AA1-73D1-A48A-26EB3C1D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5" y="2339013"/>
            <a:ext cx="5884793" cy="3997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57BEEC-FE25-257A-B7E1-D570CEF6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b="1" dirty="0"/>
              <a:t>Ranking of </a:t>
            </a:r>
            <a:r>
              <a:rPr lang="en-US" b="1" i="0" dirty="0">
                <a:effectLst/>
                <a:latin typeface="-apple-system"/>
              </a:rPr>
              <a:t>Gestalt principles and knowledge about perceptiveness of visual encodings</a:t>
            </a:r>
            <a:endParaRPr lang="en-US" dirty="0"/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71EA3BA1-4DCF-71FC-C02E-07749125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18" y="2515398"/>
            <a:ext cx="5686082" cy="338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0F040-8EB1-489B-E83C-38C6031A1B63}"/>
              </a:ext>
            </a:extLst>
          </p:cNvPr>
          <p:cNvSpPr txBox="1"/>
          <p:nvPr/>
        </p:nvSpPr>
        <p:spPr>
          <a:xfrm>
            <a:off x="2358402" y="1884649"/>
            <a:ext cx="761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Better encodings encode more important information more effectively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data </a:t>
            </a:r>
            <a:r>
              <a:rPr lang="en-US" dirty="0"/>
              <a:t>can be read more accurately from some encodings than others</a:t>
            </a:r>
          </a:p>
        </p:txBody>
      </p:sp>
    </p:spTree>
    <p:extLst>
      <p:ext uri="{BB962C8B-B14F-4D97-AF65-F5344CB8AC3E}">
        <p14:creationId xmlns:p14="http://schemas.microsoft.com/office/powerpoint/2010/main" val="401454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ED0-872E-1924-A939-099F35CE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BD39-4599-384E-2B33-E1BBC279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2E32-B032-5578-6402-1926B8A6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9F0C1-8237-BE1A-F152-80151B9B27E8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2E51E-7AAD-F3A3-48EC-FFF88FD097EC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1B7271-3131-950E-E089-012095214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E488754-F84A-2E84-8A9D-27ACC3C859FC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791C29-70C6-3C16-F16E-29C08771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B5D3B0-0571-A79C-5A3C-D791F912C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72D426-D33D-5D48-7AD7-6B9F92217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AB726C-BB96-3861-B435-D51B8624C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F8288A-F296-EC09-DEE0-2DA96BB47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9D4E99B-6AB1-1D98-A9DE-705EC669D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EDEA040-53BC-2A46-E0BA-8C1D70893FDC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BDC9CE-8A60-DC36-1E0F-C8E86599C575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4D561-D064-721E-3BD1-827A7B7ADBAB}"/>
              </a:ext>
            </a:extLst>
          </p:cNvPr>
          <p:cNvSpPr txBox="1"/>
          <p:nvPr/>
        </p:nvSpPr>
        <p:spPr>
          <a:xfrm>
            <a:off x="1022231" y="5777063"/>
            <a:ext cx="547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are the data types? What are the geometric primitives? What are the visual channels?</a:t>
            </a:r>
          </a:p>
        </p:txBody>
      </p:sp>
    </p:spTree>
    <p:extLst>
      <p:ext uri="{BB962C8B-B14F-4D97-AF65-F5344CB8AC3E}">
        <p14:creationId xmlns:p14="http://schemas.microsoft.com/office/powerpoint/2010/main" val="422915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5228-EC30-C654-BC1C-6DA6062E0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r>
              <a:rPr lang="en-US" dirty="0"/>
              <a:t>Describing and comparing data visualizations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0DC2C-1C1A-6F47-AEC4-1764040E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4"/>
          <a:stretch/>
        </p:blipFill>
        <p:spPr>
          <a:xfrm>
            <a:off x="4444076" y="1854542"/>
            <a:ext cx="2318427" cy="2271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AD812-22D2-E7CA-3B96-78684F1D692B}"/>
              </a:ext>
            </a:extLst>
          </p:cNvPr>
          <p:cNvSpPr txBox="1"/>
          <p:nvPr/>
        </p:nvSpPr>
        <p:spPr>
          <a:xfrm>
            <a:off x="1004008" y="1472101"/>
            <a:ext cx="447603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AB4EC-C2E3-8111-8A93-2EC38624159A}"/>
              </a:ext>
            </a:extLst>
          </p:cNvPr>
          <p:cNvSpPr txBox="1"/>
          <p:nvPr/>
        </p:nvSpPr>
        <p:spPr>
          <a:xfrm>
            <a:off x="4009756" y="1454186"/>
            <a:ext cx="434321" cy="510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031561-B0C1-A341-0AA1-8362260E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38" t="13173" b="30958"/>
          <a:stretch/>
        </p:blipFill>
        <p:spPr>
          <a:xfrm>
            <a:off x="4966673" y="4126530"/>
            <a:ext cx="1293629" cy="1219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2F70C7-FAE1-C755-A25B-C3E04FB379CF}"/>
              </a:ext>
            </a:extLst>
          </p:cNvPr>
          <p:cNvGrpSpPr/>
          <p:nvPr/>
        </p:nvGrpSpPr>
        <p:grpSpPr>
          <a:xfrm>
            <a:off x="1508462" y="1964213"/>
            <a:ext cx="1787615" cy="3308203"/>
            <a:chOff x="1184086" y="1978173"/>
            <a:chExt cx="1787615" cy="33082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14" r="69381"/>
            <a:stretch/>
          </p:blipFill>
          <p:spPr>
            <a:xfrm>
              <a:off x="1668771" y="1982128"/>
              <a:ext cx="353212" cy="33042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8CCDDB4-CDD3-2F48-4E85-C2D9BD83A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81" r="55652"/>
            <a:stretch/>
          </p:blipFill>
          <p:spPr>
            <a:xfrm>
              <a:off x="2332085" y="1982128"/>
              <a:ext cx="352372" cy="33042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D98246-E4C4-F072-6226-D5DCBC932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462" r="2987"/>
            <a:stretch/>
          </p:blipFill>
          <p:spPr>
            <a:xfrm>
              <a:off x="2008737" y="1982128"/>
              <a:ext cx="365261" cy="33042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2F128E-11B5-5853-A279-639102FF2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86" r="30603"/>
            <a:stretch/>
          </p:blipFill>
          <p:spPr>
            <a:xfrm>
              <a:off x="2680164" y="1982128"/>
              <a:ext cx="291537" cy="33042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CBAD20-3CB6-6A48-E863-0DFA36BE7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17" r="83655"/>
            <a:stretch/>
          </p:blipFill>
          <p:spPr>
            <a:xfrm>
              <a:off x="1184086" y="1982128"/>
              <a:ext cx="232342" cy="3304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CF143FB-6783-9605-0E1C-5691BCE49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165" r="44444"/>
            <a:stretch/>
          </p:blipFill>
          <p:spPr>
            <a:xfrm>
              <a:off x="1404925" y="1978173"/>
              <a:ext cx="273430" cy="33042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7D4BBB-83B1-6E45-0C6A-05876EFC9CF0}"/>
              </a:ext>
            </a:extLst>
          </p:cNvPr>
          <p:cNvSpPr txBox="1"/>
          <p:nvPr/>
        </p:nvSpPr>
        <p:spPr>
          <a:xfrm rot="16200000">
            <a:off x="842234" y="278898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95BE0-84A6-6CAE-FCDA-CB437DE71EAD}"/>
              </a:ext>
            </a:extLst>
          </p:cNvPr>
          <p:cNvSpPr txBox="1"/>
          <p:nvPr/>
        </p:nvSpPr>
        <p:spPr>
          <a:xfrm rot="16200000">
            <a:off x="3704174" y="269135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abundance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6BA887-779B-1C39-058C-BDA0F7D0EB41}"/>
              </a:ext>
            </a:extLst>
          </p:cNvPr>
          <p:cNvSpPr txBox="1"/>
          <p:nvPr/>
        </p:nvSpPr>
        <p:spPr>
          <a:xfrm>
            <a:off x="983149" y="5413055"/>
            <a:ext cx="563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goal is to make more salient that healthy samples have consistently lower cell-type abundance compared to diseased samples. Which data visualization do you prefer and why?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DF61-CBBD-6054-DF9B-A6FE059E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245E252-34FC-2C51-FE70-601EA77F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219"/>
          <a:stretch/>
        </p:blipFill>
        <p:spPr>
          <a:xfrm>
            <a:off x="2177030" y="1793783"/>
            <a:ext cx="7837940" cy="2310869"/>
          </a:xfrm>
        </p:spPr>
      </p:pic>
      <p:pic>
        <p:nvPicPr>
          <p:cNvPr id="3" name="Content Placeholder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995433A-265D-D6B3-30D2-BD6ECD4C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38"/>
          <a:stretch/>
        </p:blipFill>
        <p:spPr>
          <a:xfrm>
            <a:off x="2177030" y="4207747"/>
            <a:ext cx="7553566" cy="22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transcriptomics by multiplexed </a:t>
            </a:r>
            <a:r>
              <a:rPr lang="en-US" dirty="0" err="1"/>
              <a:t>smFISH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W1: gene expression scatterplot">
            <a:extLst>
              <a:ext uri="{FF2B5EF4-FFF2-40B4-BE49-F238E27FC236}">
                <a16:creationId xmlns:a16="http://schemas.microsoft.com/office/drawing/2014/main" id="{1ABADEC4-23CA-6080-6DCF-572D7FD9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478826"/>
            <a:ext cx="11001375" cy="59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999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14:cNvPr>
              <p14:cNvContentPartPr/>
              <p14:nvPr/>
            </p14:nvContentPartPr>
            <p14:xfrm>
              <a:off x="3287160" y="1821240"/>
              <a:ext cx="531720" cy="25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14FED5-4FBC-229F-A01E-6015B810EE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7800" y="1811880"/>
                <a:ext cx="55044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59DA-199A-B9C6-F295-35CBD644B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transcriptomics by spatially resolved capture +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39383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B5DFC-4BD4-3199-523B-B56B9DDC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" t="20423"/>
          <a:stretch/>
        </p:blipFill>
        <p:spPr>
          <a:xfrm>
            <a:off x="676948" y="277673"/>
            <a:ext cx="11204660" cy="3486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DACBC-0336-FE23-9FA3-F408D2ECBC52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Visium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00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70" y="30916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764004" y="1873278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----AATG----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764004" y="2601776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764003" y="3400562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799076" y="4205917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TTGAGTATATGATGAAGATGAAAGGAT----AGGT----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815108" y="5027038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TTGAGTATATGATGAAGATGAAAGGAT----ATTG----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799076" y="5853414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TTGAGTATATGATGAAGATGAAAGGAT----GATA----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our data looks like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571F-0D84-5984-B28A-A7FDD88F5F49}"/>
              </a:ext>
            </a:extLst>
          </p:cNvPr>
          <p:cNvSpPr txBox="1"/>
          <p:nvPr/>
        </p:nvSpPr>
        <p:spPr>
          <a:xfrm>
            <a:off x="2287944" y="154832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2679-88B8-1B34-E706-4A3456DDF45C}"/>
              </a:ext>
            </a:extLst>
          </p:cNvPr>
          <p:cNvSpPr txBox="1"/>
          <p:nvPr/>
        </p:nvSpPr>
        <p:spPr>
          <a:xfrm>
            <a:off x="4449106" y="1547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F800-0A41-1E3B-95BC-F738BB17A1D9}"/>
              </a:ext>
            </a:extLst>
          </p:cNvPr>
          <p:cNvSpPr txBox="1"/>
          <p:nvPr/>
        </p:nvSpPr>
        <p:spPr>
          <a:xfrm>
            <a:off x="5147214" y="1304120"/>
            <a:ext cx="9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barcode</a:t>
            </a:r>
          </a:p>
        </p:txBody>
      </p:sp>
    </p:spTree>
    <p:extLst>
      <p:ext uri="{BB962C8B-B14F-4D97-AF65-F5344CB8AC3E}">
        <p14:creationId xmlns:p14="http://schemas.microsoft.com/office/powerpoint/2010/main" val="178180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FBF-B100-E177-663D-72E66765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</p:spTree>
    <p:extLst>
      <p:ext uri="{BB962C8B-B14F-4D97-AF65-F5344CB8AC3E}">
        <p14:creationId xmlns:p14="http://schemas.microsoft.com/office/powerpoint/2010/main" val="397944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W1: Gene expression pattern for GNB1 and HES4">
            <a:extLst>
              <a:ext uri="{FF2B5EF4-FFF2-40B4-BE49-F238E27FC236}">
                <a16:creationId xmlns:a16="http://schemas.microsoft.com/office/drawing/2014/main" id="{CD59A7A6-B4B6-6686-5C74-152522DA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65" y="101600"/>
            <a:ext cx="8521700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2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0 Genes with the Highest Counts are Expressed Across Most Spots">
            <a:extLst>
              <a:ext uri="{FF2B5EF4-FFF2-40B4-BE49-F238E27FC236}">
                <a16:creationId xmlns:a16="http://schemas.microsoft.com/office/drawing/2014/main" id="{4518F24A-ADBF-AE14-E3CC-02E11B87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7" y="386095"/>
            <a:ext cx="10321925" cy="608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24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neration of Heatmap Expressing Top 20 Genes Within Pikachu Dataset">
            <a:extLst>
              <a:ext uri="{FF2B5EF4-FFF2-40B4-BE49-F238E27FC236}">
                <a16:creationId xmlns:a16="http://schemas.microsoft.com/office/drawing/2014/main" id="{837B04AD-2886-E120-0AC0-F69E821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3" y="436818"/>
            <a:ext cx="6576054" cy="63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1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&#10;&#10;AI-generated content may be incorrect.">
            <a:extLst>
              <a:ext uri="{FF2B5EF4-FFF2-40B4-BE49-F238E27FC236}">
                <a16:creationId xmlns:a16="http://schemas.microsoft.com/office/drawing/2014/main" id="{D92D80EE-EC46-CF01-DBDC-C0D71B0F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7" y="1197971"/>
            <a:ext cx="5380948" cy="5054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537C1F-E368-310F-385A-F2C4FFAAD171}"/>
              </a:ext>
            </a:extLst>
          </p:cNvPr>
          <p:cNvSpPr txBox="1"/>
          <p:nvPr/>
        </p:nvSpPr>
        <p:spPr>
          <a:xfrm>
            <a:off x="10151612" y="6370821"/>
            <a:ext cx="191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al, 2018)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52F629-4AF0-1B23-D373-BA781604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r>
              <a:rPr lang="en-US" sz="2800" dirty="0"/>
              <a:t>Published figures visualizing multiple genes at once with 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38869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dots with different colors&#10;&#10;AI-generated content may be incorrect.">
            <a:extLst>
              <a:ext uri="{FF2B5EF4-FFF2-40B4-BE49-F238E27FC236}">
                <a16:creationId xmlns:a16="http://schemas.microsoft.com/office/drawing/2014/main" id="{DF678B1F-1779-EE90-01D5-836720B8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6" y="1109010"/>
            <a:ext cx="4409608" cy="5328276"/>
          </a:xfrm>
          <a:prstGeom prst="rect">
            <a:avLst/>
          </a:prstGeom>
        </p:spPr>
      </p:pic>
      <p:pic>
        <p:nvPicPr>
          <p:cNvPr id="10" name="Picture 9" descr="A red blue and white striped line&#10;&#10;AI-generated content may be incorrect.">
            <a:extLst>
              <a:ext uri="{FF2B5EF4-FFF2-40B4-BE49-F238E27FC236}">
                <a16:creationId xmlns:a16="http://schemas.microsoft.com/office/drawing/2014/main" id="{CDBE42B5-E7A7-BB6B-DAC2-7742391F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1774" y="5482290"/>
            <a:ext cx="13335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605586-16B2-377D-098A-A84058F86819}"/>
              </a:ext>
            </a:extLst>
          </p:cNvPr>
          <p:cNvSpPr txBox="1"/>
          <p:nvPr/>
        </p:nvSpPr>
        <p:spPr>
          <a:xfrm>
            <a:off x="22486" y="643728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(Miller et al, 2021)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45B3603-A0A5-E077-80AF-327182A8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r>
              <a:rPr lang="en-US" sz="2800" dirty="0"/>
              <a:t>Published figures visualizing multiple genes at once with 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69827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066604-FE6F-0F84-E02A-D5CE86C5FDEE}"/>
              </a:ext>
            </a:extLst>
          </p:cNvPr>
          <p:cNvSpPr txBox="1"/>
          <p:nvPr/>
        </p:nvSpPr>
        <p:spPr>
          <a:xfrm>
            <a:off x="10118360" y="643728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(Miller et al, 2021)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8C63D33B-3C56-EB9B-59E5-19C50196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Published figures visualizing trends in gene expression with summary statistics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5BCCBB-DEE5-0658-93CB-A4826983D9CB}"/>
              </a:ext>
            </a:extLst>
          </p:cNvPr>
          <p:cNvGrpSpPr/>
          <p:nvPr/>
        </p:nvGrpSpPr>
        <p:grpSpPr>
          <a:xfrm>
            <a:off x="463446" y="959370"/>
            <a:ext cx="11025266" cy="5477916"/>
            <a:chOff x="838200" y="1505684"/>
            <a:chExt cx="9925713" cy="4931602"/>
          </a:xfrm>
        </p:grpSpPr>
        <p:pic>
          <p:nvPicPr>
            <p:cNvPr id="11" name="Picture 10" descr="A close-up of several images of a brain&#10;&#10;AI-generated content may be incorrect.">
              <a:extLst>
                <a:ext uri="{FF2B5EF4-FFF2-40B4-BE49-F238E27FC236}">
                  <a16:creationId xmlns:a16="http://schemas.microsoft.com/office/drawing/2014/main" id="{09FAE63C-FE4D-5C93-F5F2-F6841B3FE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75016"/>
              <a:ext cx="9864777" cy="456227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B4E53-6E3D-0E81-7F7A-4D3E2F110DB0}"/>
                </a:ext>
              </a:extLst>
            </p:cNvPr>
            <p:cNvSpPr/>
            <p:nvPr/>
          </p:nvSpPr>
          <p:spPr>
            <a:xfrm>
              <a:off x="7480092" y="1505684"/>
              <a:ext cx="3283821" cy="1050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04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DB5A-DB32-9802-AFE2-814D6438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9">
            <a:extLst>
              <a:ext uri="{FF2B5EF4-FFF2-40B4-BE49-F238E27FC236}">
                <a16:creationId xmlns:a16="http://schemas.microsoft.com/office/drawing/2014/main" id="{B61C3B07-85FF-7FE0-4986-295BDEA8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Published figures visualizing trends in gene expression with 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3F020-9B06-C16A-FB11-30CD52196B43}"/>
              </a:ext>
            </a:extLst>
          </p:cNvPr>
          <p:cNvSpPr txBox="1"/>
          <p:nvPr/>
        </p:nvSpPr>
        <p:spPr>
          <a:xfrm>
            <a:off x="0" y="6169709"/>
            <a:ext cx="330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ucdavis</a:t>
            </a:r>
            <a:r>
              <a:rPr lang="en-US" sz="1200" dirty="0"/>
              <a:t>-bioinformatics-</a:t>
            </a:r>
            <a:r>
              <a:rPr lang="en-US" sz="1200" dirty="0" err="1"/>
              <a:t>training.github.io</a:t>
            </a:r>
            <a:r>
              <a:rPr lang="en-US" sz="1200" dirty="0"/>
              <a:t>/2022-December-Spatial-Transcriptomics/</a:t>
            </a:r>
            <a:r>
              <a:rPr lang="en-US" sz="1200" dirty="0" err="1"/>
              <a:t>data_analysis</a:t>
            </a:r>
            <a:r>
              <a:rPr lang="en-US" sz="1200" dirty="0"/>
              <a:t>/</a:t>
            </a:r>
            <a:r>
              <a:rPr lang="en-US" sz="1200" dirty="0" err="1"/>
              <a:t>spatial_analysis</a:t>
            </a:r>
            <a:endParaRPr lang="en-US"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F33ECDD-D868-D7D9-FF7D-056618CE9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4" b="23670"/>
          <a:stretch/>
        </p:blipFill>
        <p:spPr bwMode="auto">
          <a:xfrm>
            <a:off x="838200" y="1287399"/>
            <a:ext cx="5636302" cy="22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46EECBA-2C14-0B6A-D3F2-F595BBC19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7" b="23381"/>
          <a:stretch/>
        </p:blipFill>
        <p:spPr bwMode="auto">
          <a:xfrm>
            <a:off x="838200" y="3714051"/>
            <a:ext cx="5636302" cy="21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BE883F1-F25E-8978-E112-73FA3A4C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25" y="2163966"/>
            <a:ext cx="4886794" cy="34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94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447</Words>
  <Application>Microsoft Macintosh PowerPoint</Application>
  <PresentationFormat>Widescreen</PresentationFormat>
  <Paragraphs>64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Aptos</vt:lpstr>
      <vt:lpstr>Aptos Display</vt:lpstr>
      <vt:lpstr>Arial</vt:lpstr>
      <vt:lpstr>Calibri</vt:lpstr>
      <vt:lpstr>docs-Roboto</vt:lpstr>
      <vt:lpstr>Wingdings</vt:lpstr>
      <vt:lpstr>Office Theme</vt:lpstr>
      <vt:lpstr>1_Office Theme</vt:lpstr>
      <vt:lpstr>2_Office Theme</vt:lpstr>
      <vt:lpstr>EN.580.428  Genomic Data Visualization Lesson 3  Review</vt:lpstr>
      <vt:lpstr>PowerPoint Presentation</vt:lpstr>
      <vt:lpstr>PowerPoint Presentation</vt:lpstr>
      <vt:lpstr>PowerPoint Presentation</vt:lpstr>
      <vt:lpstr>PowerPoint Presentation</vt:lpstr>
      <vt:lpstr>Published figures visualizing multiple genes at once with spatial context</vt:lpstr>
      <vt:lpstr>Published figures visualizing multiple genes at once with spatial context</vt:lpstr>
      <vt:lpstr>Published figures visualizing trends in gene expression with summary statistics</vt:lpstr>
      <vt:lpstr>Published figures visualizing trends in gene expression with summary statistics</vt:lpstr>
      <vt:lpstr>How does data visualizations work?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Ranking of Gestalt principles and knowledge about perceptiveness of visual encodings</vt:lpstr>
      <vt:lpstr>Describing and comparing data visualizations</vt:lpstr>
      <vt:lpstr>Describing and comparing data visualizations</vt:lpstr>
      <vt:lpstr>We can make data visualization design choices to make certain features of our data more salient</vt:lpstr>
      <vt:lpstr>Spatial transcriptomics by multiplexed smFISH</vt:lpstr>
      <vt:lpstr>PowerPoint Presentation</vt:lpstr>
      <vt:lpstr>PowerPoint Presentation</vt:lpstr>
      <vt:lpstr>PowerPoint Presentation</vt:lpstr>
      <vt:lpstr>PowerPoint Presentation</vt:lpstr>
      <vt:lpstr>Spatial transcriptomics by spatially resolved capture + next-gen sequencing</vt:lpstr>
      <vt:lpstr>PowerPoint Presentation</vt:lpstr>
      <vt:lpstr>What our data looks like</vt:lpstr>
      <vt:lpstr>Any other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Fan</dc:creator>
  <cp:lastModifiedBy>Jean Fan</cp:lastModifiedBy>
  <cp:revision>1</cp:revision>
  <dcterms:created xsi:type="dcterms:W3CDTF">2025-01-30T20:47:55Z</dcterms:created>
  <dcterms:modified xsi:type="dcterms:W3CDTF">2025-01-30T23:41:15Z</dcterms:modified>
</cp:coreProperties>
</file>